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5" r:id="rId3"/>
    <p:sldId id="257" r:id="rId4"/>
    <p:sldId id="263" r:id="rId5"/>
    <p:sldId id="261" r:id="rId6"/>
    <p:sldId id="265" r:id="rId7"/>
    <p:sldId id="266" r:id="rId8"/>
    <p:sldId id="267" r:id="rId9"/>
    <p:sldId id="27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FBFDA1"/>
    <a:srgbClr val="003300"/>
    <a:srgbClr val="1A3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5" d="100"/>
          <a:sy n="65" d="100"/>
        </p:scale>
        <p:origin x="13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22C01-8397-40CB-B555-E6984CB174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548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8CB4C-264F-49DE-AFD2-E83B0F122D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085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1E9D7-1C42-4799-8E2A-E852FADF1C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17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53D9A-1641-466D-BFC0-1BFC8D69C7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39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FF602-81E5-4E5D-82AD-BDFF380555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31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9898F-21B8-4F01-BDC4-EC71B4D270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40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7A2DC-F25D-4A5D-81A4-AE0265CF77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77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76824-F11C-4FBE-8D38-991EC7C49A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19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63D20-EEC4-44E2-9E0C-659CBB56C9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41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70A4E-B356-418E-A434-CFDF9944B0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695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D968-CACE-4101-932E-A5E40ACF86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87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09BFC1-AB1C-4286-9D12-F67FFCEB0A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15616" y="1484784"/>
            <a:ext cx="7193532" cy="1449115"/>
          </a:xfrm>
        </p:spPr>
        <p:txBody>
          <a:bodyPr/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Пути и решения проблемы выбора темы итогового проекта школьника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034065"/>
            <a:ext cx="4523656" cy="25445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0032" y="2933899"/>
            <a:ext cx="4286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Чечкенева Л.В.</a:t>
            </a:r>
          </a:p>
          <a:p>
            <a:r>
              <a:rPr lang="ru-RU" sz="2400" dirty="0">
                <a:latin typeface="Monotype Corsiva" panose="03010101010201010101" pitchFamily="66" charset="0"/>
              </a:rPr>
              <a:t>у</a:t>
            </a:r>
            <a:r>
              <a:rPr lang="ru-RU" sz="2400" dirty="0" smtClean="0">
                <a:latin typeface="Monotype Corsiva" panose="03010101010201010101" pitchFamily="66" charset="0"/>
              </a:rPr>
              <a:t>читель биологии и химии 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МБОУ «СОШ 6» г. </a:t>
            </a:r>
            <a:r>
              <a:rPr lang="ru-RU" sz="2400" dirty="0" err="1" smtClean="0">
                <a:latin typeface="Monotype Corsiva" panose="03010101010201010101" pitchFamily="66" charset="0"/>
              </a:rPr>
              <a:t>Югорска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Выбор темы проекта</a:t>
            </a:r>
            <a:endParaRPr lang="ru-RU" sz="4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Хорошая тема дарит вдохновение и мотивацию, плохая убивает стремление к учёбе и отравляет жизнь.</a:t>
            </a:r>
          </a:p>
          <a:p>
            <a:pPr marL="0" indent="0" algn="ctr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356992"/>
            <a:ext cx="4552923" cy="30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7283450" cy="503238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Варианты выбора темы</a:t>
            </a:r>
            <a:endParaRPr lang="ru-RU" altLang="ru-RU" sz="4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0728"/>
            <a:ext cx="7416822" cy="5562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1124744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latin typeface="Monotype Corsiva" panose="03010101010201010101" pitchFamily="66" charset="0"/>
              </a:rPr>
              <a:t>https://obuchonok.ru/node/7110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939336" cy="56207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Инструмент «Матрица тем»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1124744"/>
            <a:ext cx="8568952" cy="5328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Monotype Corsiva" panose="03010101010201010101" pitchFamily="66" charset="0"/>
              </a:rPr>
              <a:t>Способ 1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Monotype Corsiva" panose="03010101010201010101" pitchFamily="66" charset="0"/>
              </a:rPr>
              <a:t>В матрице берем школьный предмет, который нравится или понятен и учитывается интерес или хобби </a:t>
            </a:r>
            <a:r>
              <a:rPr lang="ru-RU" dirty="0" smtClean="0">
                <a:latin typeface="Monotype Corsiva" panose="03010101010201010101" pitchFamily="66" charset="0"/>
              </a:rPr>
              <a:t>ученика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     Биология</a:t>
            </a:r>
            <a:r>
              <a:rPr lang="ru-RU" b="1" dirty="0">
                <a:latin typeface="Monotype Corsiva" panose="03010101010201010101" pitchFamily="66" charset="0"/>
              </a:rPr>
              <a:t>	</a:t>
            </a:r>
            <a:endParaRPr lang="ru-RU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endParaRPr lang="ru-RU" sz="2400" b="1" dirty="0">
              <a:latin typeface="Monotype Corsiva" panose="03010101010201010101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692"/>
              </p:ext>
            </p:extLst>
          </p:nvPr>
        </p:nvGraphicFramePr>
        <p:xfrm>
          <a:off x="1619672" y="3789040"/>
          <a:ext cx="6264696" cy="1825244"/>
        </p:xfrm>
        <a:graphic>
          <a:graphicData uri="http://schemas.openxmlformats.org/drawingml/2006/table">
            <a:tbl>
              <a:tblPr firstRow="1" firstCol="1" bandRow="1"/>
              <a:tblGrid>
                <a:gridCol w="1565838">
                  <a:extLst>
                    <a:ext uri="{9D8B030D-6E8A-4147-A177-3AD203B41FA5}">
                      <a16:colId xmlns:a16="http://schemas.microsoft.com/office/drawing/2014/main" val="1901502340"/>
                    </a:ext>
                  </a:extLst>
                </a:gridCol>
                <a:gridCol w="1565838">
                  <a:extLst>
                    <a:ext uri="{9D8B030D-6E8A-4147-A177-3AD203B41FA5}">
                      <a16:colId xmlns:a16="http://schemas.microsoft.com/office/drawing/2014/main" val="2042893188"/>
                    </a:ext>
                  </a:extLst>
                </a:gridCol>
                <a:gridCol w="1566510">
                  <a:extLst>
                    <a:ext uri="{9D8B030D-6E8A-4147-A177-3AD203B41FA5}">
                      <a16:colId xmlns:a16="http://schemas.microsoft.com/office/drawing/2014/main" val="1423321168"/>
                    </a:ext>
                  </a:extLst>
                </a:gridCol>
                <a:gridCol w="1566510">
                  <a:extLst>
                    <a:ext uri="{9D8B030D-6E8A-4147-A177-3AD203B41FA5}">
                      <a16:colId xmlns:a16="http://schemas.microsoft.com/office/drawing/2014/main" val="213935334"/>
                    </a:ext>
                  </a:extLst>
                </a:gridCol>
              </a:tblGrid>
              <a:tr h="27363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Хобби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2000" b="1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596162"/>
                  </a:ext>
                </a:extLst>
              </a:tr>
              <a:tr h="273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Генетика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Цветоводство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Медицина</a:t>
                      </a:r>
                      <a:endParaRPr lang="ru-RU" sz="2000" b="1" dirty="0">
                        <a:effectLst/>
                        <a:latin typeface="Monotype Corsiva" panose="03010101010201010101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110736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005319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Кошки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372908"/>
                  </a:ext>
                </a:extLst>
              </a:tr>
              <a:tr h="273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Рукоделие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182597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50103" y="4311992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+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040" y="5796432"/>
            <a:ext cx="8676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Методический конструктор для исследований и проектов: материалы республиканской методической конференции «Проектная и исследовательская деятельность в меняющемся образовательном пространстве», 27 февраля 2018 г. / МБОУ ДО «ЦДТ </a:t>
            </a:r>
            <a:r>
              <a:rPr lang="ru-RU" sz="1400" dirty="0" err="1"/>
              <a:t>Устиновского</a:t>
            </a:r>
            <a:r>
              <a:rPr lang="ru-RU" sz="1400" dirty="0"/>
              <a:t> района» [и др. ; научный руководитель - Н.Ю. Ерофеева ; редактор - Т.М. </a:t>
            </a:r>
            <a:r>
              <a:rPr lang="ru-RU" sz="1400" dirty="0" err="1"/>
              <a:t>Трясцина</a:t>
            </a:r>
            <a:r>
              <a:rPr lang="ru-RU" sz="1400" dirty="0"/>
              <a:t>]. - Ижевск: Издательство «Шелест», 2018. - 327 с. - (Исследователь нового века).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97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257219"/>
            <a:ext cx="3564396" cy="25200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Примерные темы</a:t>
            </a:r>
            <a:endParaRPr lang="ru-RU" sz="4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614" y="980728"/>
            <a:ext cx="8686800" cy="4536504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Monotype Corsiva" panose="03010101010201010101" pitchFamily="66" charset="0"/>
              </a:rPr>
              <a:t>Зависимость музыкальных способностей от </a:t>
            </a:r>
            <a:r>
              <a:rPr lang="ru-RU" b="1" dirty="0" smtClean="0">
                <a:latin typeface="Monotype Corsiva" panose="03010101010201010101" pitchFamily="66" charset="0"/>
              </a:rPr>
              <a:t>генов.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Monotype Corsiva" panose="03010101010201010101" pitchFamily="66" charset="0"/>
              </a:rPr>
              <a:t>Генетическое моделирование </a:t>
            </a:r>
            <a:r>
              <a:rPr lang="ru-RU" b="1" dirty="0" smtClean="0">
                <a:latin typeface="Monotype Corsiva" panose="03010101010201010101" pitchFamily="66" charset="0"/>
              </a:rPr>
              <a:t>музыки.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Monotype Corsiva" panose="03010101010201010101" pitchFamily="66" charset="0"/>
              </a:rPr>
              <a:t>Травоядные хищники: почему кошки едят траву?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Monotype Corsiva" panose="03010101010201010101" pitchFamily="66" charset="0"/>
              </a:rPr>
              <a:t>Влияние рукоделия на здоровье человека.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Monotype Corsiva" panose="03010101010201010101" pitchFamily="66" charset="0"/>
              </a:rPr>
              <a:t>Рукоделие – гимнастика для мозга.</a:t>
            </a:r>
          </a:p>
        </p:txBody>
      </p:sp>
    </p:spTree>
    <p:extLst>
      <p:ext uri="{BB962C8B-B14F-4D97-AF65-F5344CB8AC3E}">
        <p14:creationId xmlns:p14="http://schemas.microsoft.com/office/powerpoint/2010/main" val="2759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06090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Инструмент «Матрица тем»</a:t>
            </a:r>
            <a:endParaRPr lang="ru-RU" sz="4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Monotype Corsiva" panose="03010101010201010101" pitchFamily="66" charset="0"/>
              </a:rPr>
              <a:t>Способ </a:t>
            </a:r>
            <a:r>
              <a:rPr lang="ru-RU" b="1" dirty="0" smtClean="0">
                <a:latin typeface="Monotype Corsiva" panose="03010101010201010101" pitchFamily="66" charset="0"/>
              </a:rPr>
              <a:t>2 </a:t>
            </a:r>
            <a:r>
              <a:rPr lang="ru-RU" dirty="0">
                <a:latin typeface="Monotype Corsiva" panose="03010101010201010101" pitchFamily="66" charset="0"/>
              </a:rPr>
              <a:t>В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dirty="0">
                <a:latin typeface="Monotype Corsiva" panose="03010101010201010101" pitchFamily="66" charset="0"/>
              </a:rPr>
              <a:t>матрице берем профессии и школьные предметы (важно при профильном обучении</a:t>
            </a:r>
            <a:r>
              <a:rPr lang="ru-RU" dirty="0" smtClean="0">
                <a:latin typeface="Monotype Corsiva" panose="03010101010201010101" pitchFamily="66" charset="0"/>
              </a:rPr>
              <a:t>)</a:t>
            </a:r>
          </a:p>
          <a:p>
            <a:pPr marL="0" indent="0">
              <a:buNone/>
            </a:pPr>
            <a:endParaRPr lang="ru-RU" dirty="0" smtClean="0"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dirty="0">
              <a:latin typeface="Monotype Corsiva" panose="03010101010201010101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15856"/>
              </p:ext>
            </p:extLst>
          </p:nvPr>
        </p:nvGraphicFramePr>
        <p:xfrm>
          <a:off x="1033455" y="2420888"/>
          <a:ext cx="7375465" cy="1956816"/>
        </p:xfrm>
        <a:graphic>
          <a:graphicData uri="http://schemas.openxmlformats.org/drawingml/2006/table">
            <a:tbl>
              <a:tblPr firstRow="1" firstCol="1" bandRow="1"/>
              <a:tblGrid>
                <a:gridCol w="1570602">
                  <a:extLst>
                    <a:ext uri="{9D8B030D-6E8A-4147-A177-3AD203B41FA5}">
                      <a16:colId xmlns:a16="http://schemas.microsoft.com/office/drawing/2014/main" val="4074920007"/>
                    </a:ext>
                  </a:extLst>
                </a:gridCol>
                <a:gridCol w="1465589">
                  <a:extLst>
                    <a:ext uri="{9D8B030D-6E8A-4147-A177-3AD203B41FA5}">
                      <a16:colId xmlns:a16="http://schemas.microsoft.com/office/drawing/2014/main" val="4133122358"/>
                    </a:ext>
                  </a:extLst>
                </a:gridCol>
                <a:gridCol w="1556037">
                  <a:extLst>
                    <a:ext uri="{9D8B030D-6E8A-4147-A177-3AD203B41FA5}">
                      <a16:colId xmlns:a16="http://schemas.microsoft.com/office/drawing/2014/main" val="3548741322"/>
                    </a:ext>
                  </a:extLst>
                </a:gridCol>
                <a:gridCol w="1556037">
                  <a:extLst>
                    <a:ext uri="{9D8B030D-6E8A-4147-A177-3AD203B41FA5}">
                      <a16:colId xmlns:a16="http://schemas.microsoft.com/office/drawing/2014/main" val="3181902346"/>
                    </a:ext>
                  </a:extLst>
                </a:gridCol>
                <a:gridCol w="1227200">
                  <a:extLst>
                    <a:ext uri="{9D8B030D-6E8A-4147-A177-3AD203B41FA5}">
                      <a16:colId xmlns:a16="http://schemas.microsoft.com/office/drawing/2014/main" val="1270159903"/>
                    </a:ext>
                  </a:extLst>
                </a:gridCol>
              </a:tblGrid>
              <a:tr h="857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883541"/>
                  </a:ext>
                </a:extLst>
              </a:tr>
              <a:tr h="85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дизайнер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фармацевт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821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979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355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776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Monotype Corsiva" panose="03010101010201010101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629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476672"/>
            <a:ext cx="9155360" cy="360040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Примерные темы</a:t>
            </a:r>
            <a:r>
              <a:rPr lang="ru-RU" sz="4000" b="1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endParaRPr lang="ru-RU" sz="4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001419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Monotype Corsiva" panose="03010101010201010101" pitchFamily="66" charset="0"/>
              </a:rPr>
              <a:t>Арт-терапия в борьбе со стрессом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Monotype Corsiva" panose="03010101010201010101" pitchFamily="66" charset="0"/>
              </a:rPr>
              <a:t>Создание </a:t>
            </a:r>
            <a:r>
              <a:rPr lang="ru-RU" b="1" dirty="0" err="1">
                <a:latin typeface="Monotype Corsiva" panose="03010101010201010101" pitchFamily="66" charset="0"/>
              </a:rPr>
              <a:t>топиара</a:t>
            </a:r>
            <a:r>
              <a:rPr lang="ru-RU" b="1" dirty="0">
                <a:latin typeface="Monotype Corsiva" panose="03010101010201010101" pitchFamily="66" charset="0"/>
              </a:rPr>
              <a:t> дерево счастья.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Monotype Corsiva" panose="03010101010201010101" pitchFamily="66" charset="0"/>
              </a:rPr>
              <a:t>Влияние компьютерных игр на здоровье человека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Monotype Corsiva" panose="03010101010201010101" pitchFamily="66" charset="0"/>
              </a:rPr>
              <a:t>Какой химический элемент чаще всего используется в </a:t>
            </a:r>
            <a:r>
              <a:rPr lang="ru-RU" b="1" dirty="0" smtClean="0">
                <a:latin typeface="Monotype Corsiva" panose="03010101010201010101" pitchFamily="66" charset="0"/>
              </a:rPr>
              <a:t>лекарствах</a:t>
            </a:r>
            <a:endParaRPr lang="ru-RU" b="1" dirty="0">
              <a:latin typeface="Monotype Corsiva" panose="03010101010201010101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600" b="1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960" y="4074157"/>
            <a:ext cx="3131840" cy="2348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221088"/>
            <a:ext cx="2952328" cy="19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476672"/>
            <a:ext cx="9155360" cy="360040"/>
          </a:xfrm>
        </p:spPr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Инструмент «Матрица тем»</a:t>
            </a:r>
            <a:endParaRPr lang="ru-RU" sz="4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40060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latin typeface="Monotype Corsiva" panose="03010101010201010101" pitchFamily="66" charset="0"/>
              </a:rPr>
              <a:t>Способ </a:t>
            </a:r>
            <a:r>
              <a:rPr lang="ru-RU" b="1" u="sng" dirty="0" smtClean="0">
                <a:latin typeface="Monotype Corsiva" panose="03010101010201010101" pitchFamily="66" charset="0"/>
              </a:rPr>
              <a:t>3 </a:t>
            </a:r>
            <a:r>
              <a:rPr lang="ru-RU" sz="2800" b="1" u="sng" dirty="0" smtClean="0">
                <a:latin typeface="Monotype Corsiva" panose="03010101010201010101" pitchFamily="66" charset="0"/>
              </a:rPr>
              <a:t>Сочетаем </a:t>
            </a:r>
            <a:r>
              <a:rPr lang="ru-RU" sz="2800" b="1" u="sng" dirty="0">
                <a:latin typeface="Monotype Corsiva" panose="03010101010201010101" pitchFamily="66" charset="0"/>
              </a:rPr>
              <a:t>школьный предмет и интерес, </a:t>
            </a:r>
            <a:r>
              <a:rPr lang="ru-RU" sz="2800" b="1" u="sng" dirty="0" smtClean="0">
                <a:latin typeface="Monotype Corsiva" panose="03010101010201010101" pitchFamily="66" charset="0"/>
              </a:rPr>
              <a:t>хобби.</a:t>
            </a:r>
            <a:endParaRPr lang="ru-RU" sz="2800" b="1" u="sng" dirty="0">
              <a:latin typeface="Monotype Corsiva" panose="03010101010201010101" pitchFamily="66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latin typeface="Monotype Corsiva" panose="03010101010201010101" pitchFamily="66" charset="0"/>
              </a:rPr>
              <a:t>Историческая биология в компьютерных играх (биология/компьютерные игры)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latin typeface="Monotype Corsiva" panose="03010101010201010101" pitchFamily="66" charset="0"/>
              </a:rPr>
              <a:t>Анималистический рисунок и его использование в дизайне помещений (ИЗО/ домашние животные)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latin typeface="Monotype Corsiva" panose="03010101010201010101" pitchFamily="66" charset="0"/>
              </a:rPr>
              <a:t>Биологические ошибки в художественных произведениях (биология/чтение)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latin typeface="Monotype Corsiva" panose="03010101010201010101" pitchFamily="66" charset="0"/>
              </a:rPr>
              <a:t>Моделирование животных будущего (биология, информатика/программирование)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>
                <a:latin typeface="Monotype Corsiva" panose="03010101010201010101" pitchFamily="66" charset="0"/>
              </a:rPr>
              <a:t>Создание компьютерных библиотек биологических дракон-схем (биология/программирование)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1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Правила выбора темы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651304" cy="49294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Monotype Corsiva" panose="03010101010201010101" pitchFamily="66" charset="0"/>
              </a:rPr>
              <a:t>Тема должна быть </a:t>
            </a:r>
            <a:r>
              <a:rPr lang="ru-RU" sz="2400" b="1" dirty="0" smtClean="0">
                <a:latin typeface="Monotype Corsiva" panose="03010101010201010101" pitchFamily="66" charset="0"/>
              </a:rPr>
              <a:t>интересна ученику. </a:t>
            </a:r>
            <a:r>
              <a:rPr lang="ru-RU" sz="2400" b="1" dirty="0">
                <a:latin typeface="Monotype Corsiva" panose="03010101010201010101" pitchFamily="66" charset="0"/>
              </a:rPr>
              <a:t>Работа над проектом эффективна только на добровольной основе.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Monotype Corsiva" panose="03010101010201010101" pitchFamily="66" charset="0"/>
              </a:rPr>
              <a:t>Тема </a:t>
            </a:r>
            <a:r>
              <a:rPr lang="ru-RU" sz="2400" b="1" dirty="0">
                <a:latin typeface="Monotype Corsiva" panose="03010101010201010101" pitchFamily="66" charset="0"/>
              </a:rPr>
              <a:t>должна быть выполнима, решение ее должно быть полезно участникам проекта.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Monotype Corsiva" panose="03010101010201010101" pitchFamily="66" charset="0"/>
              </a:rPr>
              <a:t>Лучше </a:t>
            </a:r>
            <a:r>
              <a:rPr lang="ru-RU" sz="2400" b="1" dirty="0">
                <a:latin typeface="Monotype Corsiva" panose="03010101010201010101" pitchFamily="66" charset="0"/>
              </a:rPr>
              <a:t>быть ближе к той сфере, в которой лучше всего разбираетесь.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Monotype Corsiva" panose="03010101010201010101" pitchFamily="66" charset="0"/>
              </a:rPr>
              <a:t>Тема </a:t>
            </a:r>
            <a:r>
              <a:rPr lang="ru-RU" sz="2400" b="1" dirty="0">
                <a:latin typeface="Monotype Corsiva" panose="03010101010201010101" pitchFamily="66" charset="0"/>
              </a:rPr>
              <a:t>должна быть оригинальной, с элементами неожиданности, необычности.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Monotype Corsiva" panose="03010101010201010101" pitchFamily="66" charset="0"/>
              </a:rPr>
              <a:t>Тема </a:t>
            </a:r>
            <a:r>
              <a:rPr lang="ru-RU" sz="2400" b="1" dirty="0">
                <a:latin typeface="Monotype Corsiva" panose="03010101010201010101" pitchFamily="66" charset="0"/>
              </a:rPr>
              <a:t>должна быть такой, чтобы работа могла быть выполнена в установленные сроки. </a:t>
            </a:r>
            <a:endParaRPr lang="ru-RU" sz="2400" b="1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Monotype Corsiva" panose="03010101010201010101" pitchFamily="66" charset="0"/>
              </a:rPr>
              <a:t>Сочетание </a:t>
            </a:r>
            <a:r>
              <a:rPr lang="ru-RU" sz="2400" b="1" dirty="0">
                <a:latin typeface="Monotype Corsiva" panose="03010101010201010101" pitchFamily="66" charset="0"/>
              </a:rPr>
              <a:t>желаний и возможностей. Выбирая тему, нужно учесть наличие требуемых средств и материалов – исследовательской базы.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ая">
  <a:themeElements>
    <a:clrScheme name="Делова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елова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лов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лов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лов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лов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лов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лов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лов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лов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лов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лов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лов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лов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011</Template>
  <TotalTime>863</TotalTime>
  <Words>398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Деловая</vt:lpstr>
      <vt:lpstr>Пути и решения проблемы выбора темы итогового проекта школьника</vt:lpstr>
      <vt:lpstr>Выбор темы проекта</vt:lpstr>
      <vt:lpstr>Варианты выбора темы</vt:lpstr>
      <vt:lpstr>Инструмент «Матрица тем»</vt:lpstr>
      <vt:lpstr>Примерные темы</vt:lpstr>
      <vt:lpstr>Инструмент «Матрица тем»</vt:lpstr>
      <vt:lpstr>Примерные темы </vt:lpstr>
      <vt:lpstr>Инструмент «Матрица тем»</vt:lpstr>
      <vt:lpstr>Правила выбора темы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dcterms:created xsi:type="dcterms:W3CDTF">2023-11-21T15:22:44Z</dcterms:created>
  <dcterms:modified xsi:type="dcterms:W3CDTF">2024-01-10T20:11:00Z</dcterms:modified>
</cp:coreProperties>
</file>